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8" r:id="rId2"/>
    <p:sldId id="260" r:id="rId3"/>
    <p:sldId id="261" r:id="rId4"/>
    <p:sldId id="262" r:id="rId5"/>
    <p:sldId id="263" r:id="rId6"/>
    <p:sldId id="256" r:id="rId7"/>
    <p:sldId id="257" r:id="rId8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CC"/>
    <a:srgbClr val="FFFF99"/>
    <a:srgbClr val="FF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5" autoAdjust="0"/>
    <p:restoredTop sz="94689" autoAdjust="0"/>
  </p:normalViewPr>
  <p:slideViewPr>
    <p:cSldViewPr>
      <p:cViewPr>
        <p:scale>
          <a:sx n="80" d="100"/>
          <a:sy n="80" d="100"/>
        </p:scale>
        <p:origin x="-226" y="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6D7550-51B6-408B-A286-4765F2DA494B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63993B-66AB-4572-84EA-30D46DAE3A4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Ответственное</a:t>
            </a:r>
            <a:r>
              <a:rPr lang="ru-RU" baseline="0" dirty="0" smtClean="0"/>
              <a:t> лицо по организации телемедицины </a:t>
            </a:r>
            <a:r>
              <a:rPr lang="ru-RU" baseline="0" dirty="0" err="1" smtClean="0"/>
              <a:t>Пятеркина</a:t>
            </a:r>
            <a:r>
              <a:rPr lang="ru-RU" baseline="0" dirty="0" smtClean="0"/>
              <a:t> О.Г.8 927 422 44 92</a:t>
            </a:r>
          </a:p>
          <a:p>
            <a:r>
              <a:rPr lang="ru-RU" dirty="0" smtClean="0"/>
              <a:t>Ответственное</a:t>
            </a:r>
            <a:r>
              <a:rPr lang="ru-RU" baseline="0" dirty="0" smtClean="0"/>
              <a:t> лицо по организации телемедицины 8 987 209 87 10</a:t>
            </a:r>
          </a:p>
          <a:p>
            <a:endParaRPr lang="ru-RU" baseline="0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63993B-66AB-4572-84EA-30D46DAE3A41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819C5-EF03-4B91-9B97-63904E109645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0069-6F18-440D-B18F-928027B14F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819C5-EF03-4B91-9B97-63904E109645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0069-6F18-440D-B18F-928027B14F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819C5-EF03-4B91-9B97-63904E109645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0069-6F18-440D-B18F-928027B14F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819C5-EF03-4B91-9B97-63904E109645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0069-6F18-440D-B18F-928027B14F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819C5-EF03-4B91-9B97-63904E109645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0069-6F18-440D-B18F-928027B14F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819C5-EF03-4B91-9B97-63904E109645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0069-6F18-440D-B18F-928027B14F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819C5-EF03-4B91-9B97-63904E109645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0069-6F18-440D-B18F-928027B14F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819C5-EF03-4B91-9B97-63904E109645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0069-6F18-440D-B18F-928027B14F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819C5-EF03-4B91-9B97-63904E109645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0069-6F18-440D-B18F-928027B14F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819C5-EF03-4B91-9B97-63904E109645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0069-6F18-440D-B18F-928027B14F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819C5-EF03-4B91-9B97-63904E109645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A0069-6F18-440D-B18F-928027B14F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19C5-EF03-4B91-9B97-63904E109645}" type="datetimeFigureOut">
              <a:rPr lang="ru-RU" smtClean="0"/>
              <a:pPr/>
              <a:t>24.03.2015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8A0069-6F18-440D-B18F-928027B14F8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6.png"/><Relationship Id="rId4" Type="http://schemas.openxmlformats.org/officeDocument/2006/relationships/image" Target="../media/image2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857232"/>
            <a:ext cx="9144000" cy="6000768"/>
          </a:xfrm>
          <a:prstGeom prst="rect">
            <a:avLst/>
          </a:prstGeom>
          <a:gradFill>
            <a:gsLst>
              <a:gs pos="50000">
                <a:srgbClr val="00B050">
                  <a:alpha val="9000"/>
                </a:srgbClr>
              </a:gs>
              <a:gs pos="0">
                <a:srgbClr val="00B050">
                  <a:alpha val="22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0" y="0"/>
            <a:ext cx="9144000" cy="857232"/>
          </a:xfrm>
          <a:prstGeom prst="rect">
            <a:avLst/>
          </a:prstGeom>
          <a:solidFill>
            <a:srgbClr val="00A94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0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9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34" y="5072074"/>
            <a:ext cx="2571768" cy="1200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http://www.drkbmzrt.ru/image/downloads/lototip_drkb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702" y="4714884"/>
            <a:ext cx="1571636" cy="1590347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323528" y="1357025"/>
            <a:ext cx="8496944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ПРОГРАММА</a:t>
            </a:r>
          </a:p>
          <a:p>
            <a:pPr algn="ctr">
              <a:spcBef>
                <a:spcPts val="600"/>
              </a:spcBef>
            </a:pP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добровольного медицинского страхования </a:t>
            </a:r>
            <a:r>
              <a:rPr lang="ru-RU" sz="3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«ПОЛИКЛИНИКА </a:t>
            </a: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СЕРВИС+»</a:t>
            </a:r>
            <a:endParaRPr lang="ru-RU" sz="32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600"/>
              </a:spcBef>
            </a:pP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рамках проекта </a:t>
            </a:r>
          </a:p>
          <a:p>
            <a:pPr algn="ctr">
              <a:spcBef>
                <a:spcPts val="600"/>
              </a:spcBef>
            </a:pP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«ДМС+»</a:t>
            </a:r>
            <a:endParaRPr lang="ru-RU" sz="32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базе ГАУЗ «ДРКБ МЗ РТ»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836712"/>
            <a:ext cx="9144000" cy="6021288"/>
          </a:xfrm>
          <a:prstGeom prst="rect">
            <a:avLst/>
          </a:prstGeom>
          <a:gradFill>
            <a:gsLst>
              <a:gs pos="50000">
                <a:srgbClr val="00B050">
                  <a:alpha val="9000"/>
                </a:srgbClr>
              </a:gs>
              <a:gs pos="0">
                <a:srgbClr val="00B050">
                  <a:alpha val="22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2204" y="-58698"/>
            <a:ext cx="878586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Медицинское обслуживание по полису </a:t>
            </a:r>
          </a:p>
          <a:p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«Поликлиника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Сервис+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рамках проекта 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«ДМС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+»</a:t>
            </a:r>
          </a:p>
        </p:txBody>
      </p:sp>
      <p:pic>
        <p:nvPicPr>
          <p:cNvPr id="7" name="Picture 2" descr="http://www.drkbmzrt.ru/image/downloads/lototip_drkb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15338" y="6000768"/>
            <a:ext cx="683568" cy="691706"/>
          </a:xfrm>
          <a:prstGeom prst="rect">
            <a:avLst/>
          </a:prstGeom>
          <a:noFill/>
        </p:spPr>
      </p:pic>
      <p:pic>
        <p:nvPicPr>
          <p:cNvPr id="9" name="Picture 2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44" y="6000768"/>
            <a:ext cx="1403648" cy="655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Скругленный прямоугольник 10"/>
          <p:cNvSpPr/>
          <p:nvPr/>
        </p:nvSpPr>
        <p:spPr bwMode="auto">
          <a:xfrm>
            <a:off x="142844" y="2786058"/>
            <a:ext cx="8844316" cy="1660131"/>
          </a:xfrm>
          <a:prstGeom prst="roundRect">
            <a:avLst/>
          </a:prstGeom>
          <a:gradFill rotWithShape="1">
            <a:gsLst>
              <a:gs pos="0">
                <a:srgbClr val="FFFFFF">
                  <a:shade val="51000"/>
                  <a:satMod val="130000"/>
                </a:srgbClr>
              </a:gs>
              <a:gs pos="80000">
                <a:srgbClr val="FFFFFF">
                  <a:shade val="93000"/>
                  <a:satMod val="130000"/>
                </a:srgbClr>
              </a:gs>
              <a:gs pos="100000">
                <a:srgbClr val="FFFFFF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/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ОРГАНИЗОВАНО:</a:t>
            </a:r>
          </a:p>
          <a:p>
            <a:pPr marL="457200" indent="-457200" algn="l">
              <a:buFont typeface="Wingdings" pitchFamily="2" charset="2"/>
              <a:buChar char="Ø"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обращение к администратору СГ АК БАРС в ДРКБ в случае возникновения трудностей получения медицинской помощи</a:t>
            </a:r>
          </a:p>
          <a:p>
            <a:pPr marL="457200" indent="-457200" algn="l">
              <a:buFont typeface="Wingdings" pitchFamily="2" charset="2"/>
              <a:buChar char="Ø"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получение консультаций врачей ДРКБ в «Час ДМС» выделенное время приема пациентов по полису ДМС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l">
              <a:buFont typeface="Wingdings" pitchFamily="2" charset="2"/>
              <a:buChar char="Ø"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получение диагностических исследований в последние 15 минут каждого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часа  </a:t>
            </a:r>
          </a:p>
          <a:p>
            <a:pPr marL="457200" indent="-457200" algn="l">
              <a:buFont typeface="Wingdings" pitchFamily="2" charset="2"/>
              <a:buChar char="Ø"/>
            </a:pP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l">
              <a:buFont typeface="Wingdings" pitchFamily="2" charset="2"/>
              <a:buChar char="Ø"/>
            </a:pP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 bwMode="auto">
          <a:xfrm>
            <a:off x="142844" y="4500570"/>
            <a:ext cx="8844317" cy="1357322"/>
          </a:xfrm>
          <a:prstGeom prst="roundRect">
            <a:avLst/>
          </a:prstGeom>
          <a:gradFill rotWithShape="1">
            <a:gsLst>
              <a:gs pos="0">
                <a:srgbClr val="FFFFFF">
                  <a:shade val="51000"/>
                  <a:satMod val="130000"/>
                </a:srgbClr>
              </a:gs>
              <a:gs pos="80000">
                <a:srgbClr val="FFFFFF">
                  <a:shade val="93000"/>
                  <a:satMod val="130000"/>
                </a:srgbClr>
              </a:gs>
              <a:gs pos="100000">
                <a:srgbClr val="FFFFFF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/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ВЫГОДНО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57200" indent="-457200" algn="l">
              <a:buFont typeface="Wingdings" pitchFamily="2" charset="2"/>
              <a:buChar char="Ø"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возможность получения медицинских услуг общая стоимость которых превышает стоимость полиса (при назначении врача ДРКБ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457200" indent="-457200" algn="l">
              <a:buFont typeface="Wingdings" pitchFamily="2" charset="2"/>
              <a:buChar char="Ø"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совместное проведение телеконсультации с лечащим педиатром ЦРБ и со специалистом ДРКБ 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 bwMode="auto">
          <a:xfrm>
            <a:off x="142844" y="1626623"/>
            <a:ext cx="8823356" cy="1087998"/>
          </a:xfrm>
          <a:prstGeom prst="roundRect">
            <a:avLst/>
          </a:prstGeom>
          <a:gradFill rotWithShape="1">
            <a:gsLst>
              <a:gs pos="0">
                <a:srgbClr val="FFFFFF">
                  <a:shade val="51000"/>
                  <a:satMod val="130000"/>
                </a:srgbClr>
              </a:gs>
              <a:gs pos="80000">
                <a:srgbClr val="FFFFFF">
                  <a:shade val="93000"/>
                  <a:satMod val="130000"/>
                </a:srgbClr>
              </a:gs>
              <a:gs pos="100000">
                <a:srgbClr val="FFFFFF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/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БЫСТРО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57200" indent="-457200" algn="l">
              <a:buFont typeface="Wingdings" pitchFamily="2" charset="2"/>
              <a:buChar char="Ø"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запись на прием к врачам ДРКБ в самые короткие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сроки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l">
              <a:buFont typeface="Wingdings" pitchFamily="2" charset="2"/>
              <a:buChar char="Ø"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максимальное получение дополнительных консультаций и диагностики в день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приезда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 bwMode="auto">
          <a:xfrm>
            <a:off x="142844" y="1052736"/>
            <a:ext cx="8823356" cy="445359"/>
          </a:xfrm>
          <a:prstGeom prst="roundRect">
            <a:avLst/>
          </a:prstGeom>
          <a:gradFill rotWithShape="1">
            <a:gsLst>
              <a:gs pos="0">
                <a:srgbClr val="FFFFFF">
                  <a:shade val="51000"/>
                  <a:satMod val="130000"/>
                </a:srgbClr>
              </a:gs>
              <a:gs pos="80000">
                <a:srgbClr val="FFFFFF">
                  <a:shade val="93000"/>
                  <a:satMod val="130000"/>
                </a:srgbClr>
              </a:gs>
              <a:gs pos="100000">
                <a:srgbClr val="FFFFFF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/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ПРЕИМУЩЕСТВА</a:t>
            </a:r>
            <a:endParaRPr lang="ru-RU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582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836712"/>
            <a:ext cx="9144000" cy="6021288"/>
          </a:xfrm>
          <a:prstGeom prst="rect">
            <a:avLst/>
          </a:prstGeom>
          <a:gradFill>
            <a:gsLst>
              <a:gs pos="50000">
                <a:srgbClr val="00B050">
                  <a:alpha val="9000"/>
                </a:srgbClr>
              </a:gs>
              <a:gs pos="0">
                <a:srgbClr val="00B050">
                  <a:alpha val="22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0" y="125968"/>
            <a:ext cx="54046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Полис «Поликлиника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Сервис+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://www.drkbmzrt.ru/image/downloads/lototip_drkb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15338" y="6000768"/>
            <a:ext cx="683568" cy="691706"/>
          </a:xfrm>
          <a:prstGeom prst="rect">
            <a:avLst/>
          </a:prstGeom>
          <a:noFill/>
        </p:spPr>
      </p:pic>
      <p:pic>
        <p:nvPicPr>
          <p:cNvPr id="9" name="Picture 2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44" y="6000768"/>
            <a:ext cx="1403648" cy="655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Скругленный прямоугольник 11"/>
          <p:cNvSpPr/>
          <p:nvPr/>
        </p:nvSpPr>
        <p:spPr bwMode="auto">
          <a:xfrm>
            <a:off x="5072066" y="928670"/>
            <a:ext cx="3939341" cy="1800200"/>
          </a:xfrm>
          <a:prstGeom prst="roundRect">
            <a:avLst/>
          </a:prstGeom>
          <a:gradFill rotWithShape="1">
            <a:gsLst>
              <a:gs pos="0">
                <a:srgbClr val="FFFFFF">
                  <a:shade val="51000"/>
                  <a:satMod val="130000"/>
                </a:srgbClr>
              </a:gs>
              <a:gs pos="80000">
                <a:srgbClr val="FFFFFF">
                  <a:shade val="93000"/>
                  <a:satMod val="130000"/>
                </a:srgbClr>
              </a:gs>
              <a:gs pos="100000">
                <a:srgbClr val="FFFFFF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/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позволяет </a:t>
            </a:r>
            <a:r>
              <a:rPr lang="ru-RU" sz="17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качественно организовать в короткие сроки возможность получения консультаций </a:t>
            </a:r>
            <a:r>
              <a:rPr lang="ru-RU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диагностики и телеконсультации </a:t>
            </a:r>
          </a:p>
          <a:p>
            <a:pPr algn="l"/>
            <a:r>
              <a:rPr lang="ru-RU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7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ГАУЗ </a:t>
            </a:r>
            <a:r>
              <a:rPr lang="ru-RU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«ДРКБ </a:t>
            </a:r>
            <a:r>
              <a:rPr lang="ru-RU" sz="17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МЗ </a:t>
            </a:r>
            <a:r>
              <a:rPr lang="ru-RU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РТ».</a:t>
            </a:r>
            <a:endParaRPr lang="ru-RU" sz="17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5137" y="980728"/>
            <a:ext cx="3494011" cy="4941168"/>
          </a:xfrm>
          <a:prstGeom prst="rect">
            <a:avLst/>
          </a:prstGeom>
        </p:spPr>
      </p:pic>
      <p:sp>
        <p:nvSpPr>
          <p:cNvPr id="14" name="Скругленный прямоугольник 13"/>
          <p:cNvSpPr/>
          <p:nvPr/>
        </p:nvSpPr>
        <p:spPr bwMode="auto">
          <a:xfrm>
            <a:off x="5072066" y="2857496"/>
            <a:ext cx="3928700" cy="576064"/>
          </a:xfrm>
          <a:prstGeom prst="roundRect">
            <a:avLst/>
          </a:prstGeom>
          <a:gradFill rotWithShape="1">
            <a:gsLst>
              <a:gs pos="0">
                <a:srgbClr val="FFFFFF">
                  <a:shade val="51000"/>
                  <a:satMod val="130000"/>
                </a:srgbClr>
              </a:gs>
              <a:gs pos="80000">
                <a:srgbClr val="FFFFFF">
                  <a:shade val="93000"/>
                  <a:satMod val="130000"/>
                </a:srgbClr>
              </a:gs>
              <a:gs pos="100000">
                <a:srgbClr val="FFFFFF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/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Страховой взнос: 2 000,00 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рублей.</a:t>
            </a:r>
          </a:p>
        </p:txBody>
      </p:sp>
      <p:sp>
        <p:nvSpPr>
          <p:cNvPr id="15" name="Скругленный прямоугольник 14"/>
          <p:cNvSpPr/>
          <p:nvPr/>
        </p:nvSpPr>
        <p:spPr bwMode="auto">
          <a:xfrm>
            <a:off x="5072066" y="3571876"/>
            <a:ext cx="3928700" cy="562625"/>
          </a:xfrm>
          <a:prstGeom prst="roundRect">
            <a:avLst/>
          </a:prstGeom>
          <a:gradFill rotWithShape="1">
            <a:gsLst>
              <a:gs pos="0">
                <a:srgbClr val="FFFFFF">
                  <a:shade val="51000"/>
                  <a:satMod val="130000"/>
                </a:srgbClr>
              </a:gs>
              <a:gs pos="80000">
                <a:srgbClr val="FFFFFF">
                  <a:shade val="93000"/>
                  <a:satMod val="130000"/>
                </a:srgbClr>
              </a:gs>
              <a:gs pos="100000">
                <a:srgbClr val="FFFFFF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/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Страховая сумма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20 000,00 </a:t>
            </a:r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рублей.</a:t>
            </a:r>
          </a:p>
        </p:txBody>
      </p:sp>
      <p:sp>
        <p:nvSpPr>
          <p:cNvPr id="16" name="Скругленный прямоугольник 15"/>
          <p:cNvSpPr/>
          <p:nvPr/>
        </p:nvSpPr>
        <p:spPr bwMode="auto">
          <a:xfrm>
            <a:off x="5072066" y="4286256"/>
            <a:ext cx="3909626" cy="1785950"/>
          </a:xfrm>
          <a:prstGeom prst="roundRect">
            <a:avLst/>
          </a:prstGeom>
          <a:gradFill rotWithShape="1">
            <a:gsLst>
              <a:gs pos="0">
                <a:srgbClr val="FFFFFF">
                  <a:shade val="51000"/>
                  <a:satMod val="130000"/>
                </a:srgbClr>
              </a:gs>
              <a:gs pos="80000">
                <a:srgbClr val="FFFFFF">
                  <a:shade val="93000"/>
                  <a:satMod val="130000"/>
                </a:srgbClr>
              </a:gs>
              <a:gs pos="100000">
                <a:srgbClr val="FFFFFF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/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Срок 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действия со дня покупки полиса 6 месяцев: </a:t>
            </a:r>
          </a:p>
          <a:p>
            <a:pPr algn="l">
              <a:buFontTx/>
              <a:buChar char="-"/>
            </a:pP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месяц на очную консультацию и диагностику;</a:t>
            </a:r>
          </a:p>
          <a:p>
            <a:pPr algn="l"/>
            <a:r>
              <a:rPr lang="ru-RU" sz="18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8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стальные пять месяцев - 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телеконсультацию.</a:t>
            </a:r>
            <a:endParaRPr lang="ru-RU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трелка вправо 17"/>
          <p:cNvSpPr/>
          <p:nvPr/>
        </p:nvSpPr>
        <p:spPr>
          <a:xfrm>
            <a:off x="3929058" y="1643050"/>
            <a:ext cx="1050416" cy="484632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>
            <a:off x="3929058" y="2857496"/>
            <a:ext cx="1050416" cy="484632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>
            <a:off x="3929058" y="3571876"/>
            <a:ext cx="1050416" cy="484632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>
            <a:off x="3929058" y="4929198"/>
            <a:ext cx="1050416" cy="484632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836712"/>
            <a:ext cx="9144000" cy="6021288"/>
          </a:xfrm>
          <a:prstGeom prst="rect">
            <a:avLst/>
          </a:prstGeom>
          <a:gradFill>
            <a:gsLst>
              <a:gs pos="50000">
                <a:srgbClr val="00B050">
                  <a:alpha val="9000"/>
                </a:srgbClr>
              </a:gs>
              <a:gs pos="0">
                <a:srgbClr val="00B050">
                  <a:alpha val="22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0" y="142852"/>
            <a:ext cx="70335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Покупка полиса «Поликлиника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Сервис+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://www.drkbmzrt.ru/image/downloads/lototip_drkb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15338" y="6000768"/>
            <a:ext cx="683568" cy="691706"/>
          </a:xfrm>
          <a:prstGeom prst="rect">
            <a:avLst/>
          </a:prstGeom>
          <a:noFill/>
        </p:spPr>
      </p:pic>
      <p:pic>
        <p:nvPicPr>
          <p:cNvPr id="9" name="Picture 2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44" y="6000768"/>
            <a:ext cx="1403648" cy="655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Скругленный прямоугольник 12"/>
          <p:cNvSpPr/>
          <p:nvPr/>
        </p:nvSpPr>
        <p:spPr bwMode="auto">
          <a:xfrm>
            <a:off x="4357686" y="1285860"/>
            <a:ext cx="1714512" cy="1857388"/>
          </a:xfrm>
          <a:prstGeom prst="roundRect">
            <a:avLst/>
          </a:prstGeom>
          <a:gradFill rotWithShape="1">
            <a:gsLst>
              <a:gs pos="0">
                <a:srgbClr val="FFFFFF">
                  <a:shade val="51000"/>
                  <a:satMod val="130000"/>
                </a:srgbClr>
              </a:gs>
              <a:gs pos="80000">
                <a:srgbClr val="FFFFFF">
                  <a:shade val="93000"/>
                  <a:satMod val="130000"/>
                </a:srgbClr>
              </a:gs>
              <a:gs pos="100000">
                <a:srgbClr val="FFFFFF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/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Филиал ООО «СК «АК БАРС-Мед»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(оформление  полиса ДМС «Поликлиника Сервис»)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 bwMode="auto">
          <a:xfrm>
            <a:off x="2000232" y="1285860"/>
            <a:ext cx="1714512" cy="1857388"/>
          </a:xfrm>
          <a:prstGeom prst="roundRect">
            <a:avLst/>
          </a:prstGeom>
          <a:gradFill rotWithShape="1">
            <a:gsLst>
              <a:gs pos="0">
                <a:srgbClr val="FFFFFF">
                  <a:shade val="51000"/>
                  <a:satMod val="130000"/>
                </a:srgbClr>
              </a:gs>
              <a:gs pos="80000">
                <a:srgbClr val="FFFFFF">
                  <a:shade val="93000"/>
                  <a:satMod val="130000"/>
                </a:srgbClr>
              </a:gs>
              <a:gs pos="100000">
                <a:srgbClr val="FFFFFF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/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Прием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педиатра в ЦРБ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(формирование направления в ДРКБ)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 bwMode="auto">
          <a:xfrm>
            <a:off x="6643702" y="1285860"/>
            <a:ext cx="1714512" cy="1857388"/>
          </a:xfrm>
          <a:prstGeom prst="roundRect">
            <a:avLst/>
          </a:prstGeom>
          <a:gradFill rotWithShape="1">
            <a:gsLst>
              <a:gs pos="0">
                <a:srgbClr val="FFFFFF">
                  <a:shade val="51000"/>
                  <a:satMod val="130000"/>
                </a:srgbClr>
              </a:gs>
              <a:gs pos="80000">
                <a:srgbClr val="FFFFFF">
                  <a:shade val="93000"/>
                  <a:satMod val="130000"/>
                </a:srgbClr>
              </a:gs>
              <a:gs pos="100000">
                <a:srgbClr val="FFFFFF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/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Звонок в 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контакт-центр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ГАУЗ «ДРКБ МЗ РТ»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телефону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 (843) 237-30-39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 bwMode="auto">
          <a:xfrm>
            <a:off x="5643570" y="4214818"/>
            <a:ext cx="1571636" cy="1733179"/>
          </a:xfrm>
          <a:prstGeom prst="roundRect">
            <a:avLst/>
          </a:prstGeom>
          <a:gradFill rotWithShape="1">
            <a:gsLst>
              <a:gs pos="0">
                <a:srgbClr val="FFFFFF">
                  <a:shade val="51000"/>
                  <a:satMod val="130000"/>
                </a:srgbClr>
              </a:gs>
              <a:gs pos="80000">
                <a:srgbClr val="FFFFFF">
                  <a:shade val="93000"/>
                  <a:satMod val="130000"/>
                </a:srgbClr>
              </a:gs>
              <a:gs pos="100000">
                <a:srgbClr val="FFFFFF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/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Запись на 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«Час ДМС» 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ГАУЗ «ДРКБ 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МЗ РТ»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 bwMode="auto">
          <a:xfrm>
            <a:off x="3357554" y="4214818"/>
            <a:ext cx="1571636" cy="1721558"/>
          </a:xfrm>
          <a:prstGeom prst="roundRect">
            <a:avLst/>
          </a:prstGeom>
          <a:gradFill rotWithShape="1">
            <a:gsLst>
              <a:gs pos="0">
                <a:srgbClr val="FFFFFF">
                  <a:shade val="51000"/>
                  <a:satMod val="130000"/>
                </a:srgbClr>
              </a:gs>
              <a:gs pos="80000">
                <a:srgbClr val="FFFFFF">
                  <a:shade val="93000"/>
                  <a:satMod val="130000"/>
                </a:srgbClr>
              </a:gs>
              <a:gs pos="100000">
                <a:srgbClr val="FFFFFF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/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Прибытие в ГАУЗ «ДРКБ МЗ РТ»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(встреча администратора 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стойке «АБМед»)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Рисунок 18" descr="мама.jpg"/>
          <p:cNvPicPr>
            <a:picLocks noChangeAspect="1"/>
          </p:cNvPicPr>
          <p:nvPr/>
        </p:nvPicPr>
        <p:blipFill>
          <a:blip r:embed="rId4"/>
          <a:srcRect l="9375" t="6250" r="10937"/>
          <a:stretch>
            <a:fillRect/>
          </a:stretch>
        </p:blipFill>
        <p:spPr>
          <a:xfrm>
            <a:off x="142844" y="3286124"/>
            <a:ext cx="1714512" cy="1512805"/>
          </a:xfrm>
          <a:prstGeom prst="roundRect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21" name="Стрелка вправо 20"/>
          <p:cNvSpPr/>
          <p:nvPr/>
        </p:nvSpPr>
        <p:spPr>
          <a:xfrm rot="10800000">
            <a:off x="4929190" y="4857760"/>
            <a:ext cx="714380" cy="413194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>
            <a:off x="6072198" y="2071678"/>
            <a:ext cx="571504" cy="428628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>
            <a:off x="3714744" y="2071678"/>
            <a:ext cx="642942" cy="428628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углом вверх 24"/>
          <p:cNvSpPr/>
          <p:nvPr/>
        </p:nvSpPr>
        <p:spPr>
          <a:xfrm rot="16200000" flipH="1">
            <a:off x="6607983" y="3750471"/>
            <a:ext cx="2143140" cy="928694"/>
          </a:xfrm>
          <a:prstGeom prst="bentUpArrow">
            <a:avLst>
              <a:gd name="adj1" fmla="val 21923"/>
              <a:gd name="adj2" fmla="val 23770"/>
              <a:gd name="adj3" fmla="val 19228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углом вверх 25"/>
          <p:cNvSpPr/>
          <p:nvPr/>
        </p:nvSpPr>
        <p:spPr>
          <a:xfrm rot="16200000" flipV="1">
            <a:off x="892943" y="2035959"/>
            <a:ext cx="1071570" cy="1143008"/>
          </a:xfrm>
          <a:prstGeom prst="bentUpArrow">
            <a:avLst>
              <a:gd name="adj1" fmla="val 16112"/>
              <a:gd name="adj2" fmla="val 15285"/>
              <a:gd name="adj3" fmla="val 25001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96617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836712"/>
            <a:ext cx="9144000" cy="6021288"/>
          </a:xfrm>
          <a:prstGeom prst="rect">
            <a:avLst/>
          </a:prstGeom>
          <a:gradFill>
            <a:gsLst>
              <a:gs pos="50000">
                <a:srgbClr val="00B050">
                  <a:alpha val="9000"/>
                </a:srgbClr>
              </a:gs>
              <a:gs pos="0">
                <a:srgbClr val="00B050">
                  <a:alpha val="22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2204" y="-58698"/>
            <a:ext cx="810548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Медицинское обслуживание по полису </a:t>
            </a:r>
          </a:p>
          <a:p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«Поликлиника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Сервис+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ГАУЗ «ДРКБ МЗ РТ»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://www.drkbmzrt.ru/image/downloads/lototip_drkb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15338" y="6000768"/>
            <a:ext cx="683568" cy="691706"/>
          </a:xfrm>
          <a:prstGeom prst="rect">
            <a:avLst/>
          </a:prstGeom>
          <a:noFill/>
        </p:spPr>
      </p:pic>
      <p:pic>
        <p:nvPicPr>
          <p:cNvPr id="9" name="Picture 2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44" y="6000768"/>
            <a:ext cx="1403648" cy="655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Скругленный прямоугольник 12"/>
          <p:cNvSpPr/>
          <p:nvPr/>
        </p:nvSpPr>
        <p:spPr bwMode="auto">
          <a:xfrm>
            <a:off x="1907704" y="993782"/>
            <a:ext cx="2160240" cy="1043917"/>
          </a:xfrm>
          <a:prstGeom prst="roundRect">
            <a:avLst/>
          </a:prstGeom>
          <a:gradFill rotWithShape="1">
            <a:gsLst>
              <a:gs pos="0">
                <a:srgbClr val="FFFFFF">
                  <a:shade val="51000"/>
                  <a:satMod val="130000"/>
                </a:srgbClr>
              </a:gs>
              <a:gs pos="80000">
                <a:srgbClr val="FFFFFF">
                  <a:shade val="93000"/>
                  <a:satMod val="130000"/>
                </a:srgbClr>
              </a:gs>
              <a:gs pos="100000">
                <a:srgbClr val="FFFFFF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/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Встреча администратором 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БАРС-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Мед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 bwMode="auto">
          <a:xfrm>
            <a:off x="98692" y="993782"/>
            <a:ext cx="1304956" cy="2620303"/>
          </a:xfrm>
          <a:prstGeom prst="roundRect">
            <a:avLst/>
          </a:prstGeom>
          <a:gradFill rotWithShape="1">
            <a:gsLst>
              <a:gs pos="0">
                <a:srgbClr val="FFFFFF">
                  <a:shade val="51000"/>
                  <a:satMod val="130000"/>
                </a:srgbClr>
              </a:gs>
              <a:gs pos="80000">
                <a:srgbClr val="FFFFFF">
                  <a:shade val="93000"/>
                  <a:satMod val="130000"/>
                </a:srgbClr>
              </a:gs>
              <a:gs pos="100000">
                <a:srgbClr val="FFFFFF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/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Прибытие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пациента в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ГАУЗ «ДРКБ МЗ РТ»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 bwMode="auto">
          <a:xfrm>
            <a:off x="1907704" y="2304332"/>
            <a:ext cx="2160240" cy="1407976"/>
          </a:xfrm>
          <a:prstGeom prst="roundRect">
            <a:avLst/>
          </a:prstGeom>
          <a:gradFill rotWithShape="1">
            <a:gsLst>
              <a:gs pos="0">
                <a:srgbClr val="FFFFFF">
                  <a:shade val="51000"/>
                  <a:satMod val="130000"/>
                </a:srgbClr>
              </a:gs>
              <a:gs pos="80000">
                <a:srgbClr val="FFFFFF">
                  <a:shade val="93000"/>
                  <a:satMod val="130000"/>
                </a:srgbClr>
              </a:gs>
              <a:gs pos="100000">
                <a:srgbClr val="FFFFFF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/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Оформление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амбулаторной карты и талона в отдельном окне регистратуры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 bwMode="auto">
          <a:xfrm>
            <a:off x="4572000" y="5572140"/>
            <a:ext cx="1849730" cy="864096"/>
          </a:xfrm>
          <a:prstGeom prst="roundRect">
            <a:avLst/>
          </a:prstGeom>
          <a:gradFill rotWithShape="1">
            <a:gsLst>
              <a:gs pos="0">
                <a:srgbClr val="FFFFFF">
                  <a:shade val="51000"/>
                  <a:satMod val="130000"/>
                </a:srgbClr>
              </a:gs>
              <a:gs pos="80000">
                <a:srgbClr val="FFFFFF">
                  <a:shade val="93000"/>
                  <a:satMod val="130000"/>
                </a:srgbClr>
              </a:gs>
              <a:gs pos="100000">
                <a:srgbClr val="FFFFFF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/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Повторный прием врача ДРКБ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 bwMode="auto">
          <a:xfrm>
            <a:off x="4572000" y="2214554"/>
            <a:ext cx="1872208" cy="882545"/>
          </a:xfrm>
          <a:prstGeom prst="roundRect">
            <a:avLst/>
          </a:prstGeom>
          <a:gradFill rotWithShape="1">
            <a:gsLst>
              <a:gs pos="0">
                <a:srgbClr val="FFFFFF">
                  <a:shade val="51000"/>
                  <a:satMod val="130000"/>
                </a:srgbClr>
              </a:gs>
              <a:gs pos="80000">
                <a:srgbClr val="FFFFFF">
                  <a:shade val="93000"/>
                  <a:satMod val="130000"/>
                </a:srgbClr>
              </a:gs>
              <a:gs pos="100000">
                <a:srgbClr val="FFFFFF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/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Назначение диагностических исследований 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 bwMode="auto">
          <a:xfrm>
            <a:off x="4572000" y="1285860"/>
            <a:ext cx="1872208" cy="779293"/>
          </a:xfrm>
          <a:prstGeom prst="roundRect">
            <a:avLst/>
          </a:prstGeom>
          <a:gradFill rotWithShape="1">
            <a:gsLst>
              <a:gs pos="0">
                <a:srgbClr val="FFFFFF">
                  <a:shade val="51000"/>
                  <a:satMod val="130000"/>
                </a:srgbClr>
              </a:gs>
              <a:gs pos="80000">
                <a:srgbClr val="FFFFFF">
                  <a:shade val="93000"/>
                  <a:satMod val="130000"/>
                </a:srgbClr>
              </a:gs>
              <a:gs pos="100000">
                <a:srgbClr val="FFFFFF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/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Прием врача ДРКБ</a:t>
            </a:r>
            <a:endParaRPr lang="ru-RU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 bwMode="auto">
          <a:xfrm>
            <a:off x="7057382" y="1750851"/>
            <a:ext cx="1849730" cy="761417"/>
          </a:xfrm>
          <a:prstGeom prst="roundRect">
            <a:avLst/>
          </a:prstGeom>
          <a:gradFill rotWithShape="1">
            <a:gsLst>
              <a:gs pos="0">
                <a:srgbClr val="FFFFFF">
                  <a:shade val="51000"/>
                  <a:satMod val="130000"/>
                </a:srgbClr>
              </a:gs>
              <a:gs pos="80000">
                <a:srgbClr val="FFFFFF">
                  <a:shade val="93000"/>
                  <a:satMod val="130000"/>
                </a:srgbClr>
              </a:gs>
              <a:gs pos="100000">
                <a:srgbClr val="FFFFFF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/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Завершение приема </a:t>
            </a:r>
            <a:endParaRPr lang="ru-RU" sz="1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трелка вправо 1"/>
          <p:cNvSpPr/>
          <p:nvPr/>
        </p:nvSpPr>
        <p:spPr>
          <a:xfrm>
            <a:off x="6429388" y="1923226"/>
            <a:ext cx="571504" cy="484632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>
            <a:off x="1473436" y="1940075"/>
            <a:ext cx="598233" cy="484632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>
            <a:off x="4067944" y="1940075"/>
            <a:ext cx="575494" cy="484632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6429388" y="2285992"/>
            <a:ext cx="5725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нет</a:t>
            </a:r>
            <a:endParaRPr lang="ru-RU" sz="20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715008" y="3143248"/>
            <a:ext cx="4427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</a:t>
            </a:r>
            <a:endParaRPr lang="ru-RU" sz="20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трелка вправо 23"/>
          <p:cNvSpPr/>
          <p:nvPr/>
        </p:nvSpPr>
        <p:spPr>
          <a:xfrm rot="5400000">
            <a:off x="5290519" y="3150965"/>
            <a:ext cx="500066" cy="484632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 bwMode="auto">
          <a:xfrm>
            <a:off x="4500562" y="3643314"/>
            <a:ext cx="1984797" cy="1368152"/>
          </a:xfrm>
          <a:prstGeom prst="roundRect">
            <a:avLst/>
          </a:prstGeom>
          <a:gradFill rotWithShape="1">
            <a:gsLst>
              <a:gs pos="0">
                <a:srgbClr val="FFFFFF">
                  <a:shade val="51000"/>
                  <a:satMod val="130000"/>
                </a:srgbClr>
              </a:gs>
              <a:gs pos="80000">
                <a:srgbClr val="FFFFFF">
                  <a:shade val="93000"/>
                  <a:satMod val="130000"/>
                </a:srgbClr>
              </a:gs>
              <a:gs pos="100000">
                <a:srgbClr val="FFFFFF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/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Проведение диагностики в последние 15 минут каждого часа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Стрелка вправо 25"/>
          <p:cNvSpPr/>
          <p:nvPr/>
        </p:nvSpPr>
        <p:spPr>
          <a:xfrm rot="5400000">
            <a:off x="5283446" y="5075008"/>
            <a:ext cx="490500" cy="484632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Рисунок 27" descr="мама.jpg"/>
          <p:cNvPicPr>
            <a:picLocks noChangeAspect="1"/>
          </p:cNvPicPr>
          <p:nvPr/>
        </p:nvPicPr>
        <p:blipFill>
          <a:blip r:embed="rId4"/>
          <a:srcRect l="9375" t="6250" r="10937"/>
          <a:stretch>
            <a:fillRect/>
          </a:stretch>
        </p:blipFill>
        <p:spPr>
          <a:xfrm>
            <a:off x="285720" y="1214422"/>
            <a:ext cx="928694" cy="882469"/>
          </a:xfrm>
          <a:prstGeom prst="roundRect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29" name="Picture 2" descr="C:\Users\ZotovPM\AppData\Local\Temp\batAB7B.tmp\полис_ДМС_Поликлиника_для принтера_кр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966167">
            <a:off x="1142976" y="1500174"/>
            <a:ext cx="357190" cy="505132"/>
          </a:xfrm>
          <a:prstGeom prst="rect">
            <a:avLst/>
          </a:prstGeom>
          <a:noFill/>
        </p:spPr>
      </p:pic>
      <p:sp>
        <p:nvSpPr>
          <p:cNvPr id="30" name="Стрелка углом вверх 29"/>
          <p:cNvSpPr/>
          <p:nvPr/>
        </p:nvSpPr>
        <p:spPr>
          <a:xfrm>
            <a:off x="6429388" y="2571744"/>
            <a:ext cx="1857388" cy="3589040"/>
          </a:xfrm>
          <a:prstGeom prst="bentUpArrow">
            <a:avLst>
              <a:gd name="adj1" fmla="val 13634"/>
              <a:gd name="adj2" fmla="val 12312"/>
              <a:gd name="adj3" fmla="val 15968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24864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0" y="857232"/>
            <a:ext cx="9144000" cy="6000768"/>
          </a:xfrm>
          <a:prstGeom prst="rect">
            <a:avLst/>
          </a:prstGeom>
          <a:gradFill>
            <a:gsLst>
              <a:gs pos="50000">
                <a:srgbClr val="00B050">
                  <a:alpha val="9000"/>
                </a:srgbClr>
              </a:gs>
              <a:gs pos="0">
                <a:srgbClr val="00B050">
                  <a:alpha val="22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 descr="мама.jpg"/>
          <p:cNvPicPr>
            <a:picLocks noChangeAspect="1"/>
          </p:cNvPicPr>
          <p:nvPr/>
        </p:nvPicPr>
        <p:blipFill>
          <a:blip r:embed="rId3"/>
          <a:srcRect l="9375" t="6250" r="10937"/>
          <a:stretch>
            <a:fillRect/>
          </a:stretch>
        </p:blipFill>
        <p:spPr>
          <a:xfrm>
            <a:off x="142844" y="4786322"/>
            <a:ext cx="1000132" cy="1214446"/>
          </a:xfrm>
          <a:prstGeom prst="roundRect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5" name="Рисунок 14" descr="мама.jpg"/>
          <p:cNvPicPr>
            <a:picLocks noChangeAspect="1"/>
          </p:cNvPicPr>
          <p:nvPr/>
        </p:nvPicPr>
        <p:blipFill>
          <a:blip r:embed="rId3"/>
          <a:srcRect l="9375" t="6250" r="10937"/>
          <a:stretch>
            <a:fillRect/>
          </a:stretch>
        </p:blipFill>
        <p:spPr>
          <a:xfrm>
            <a:off x="7858148" y="4786322"/>
            <a:ext cx="947268" cy="1214446"/>
          </a:xfrm>
          <a:prstGeom prst="roundRect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6" name="Picture 2" descr="http://www.drkbmzrt.ru/image/downloads/lototip_drkb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2" y="3214686"/>
            <a:ext cx="683568" cy="691706"/>
          </a:xfrm>
          <a:prstGeom prst="rect">
            <a:avLst/>
          </a:prstGeom>
          <a:noFill/>
        </p:spPr>
      </p:pic>
      <p:pic>
        <p:nvPicPr>
          <p:cNvPr id="17" name="Picture 29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43372" y="857232"/>
            <a:ext cx="1071570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Прямоугольник 19"/>
          <p:cNvSpPr/>
          <p:nvPr/>
        </p:nvSpPr>
        <p:spPr>
          <a:xfrm>
            <a:off x="5572132" y="3429000"/>
            <a:ext cx="8572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ЦРБ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 bwMode="auto">
          <a:xfrm>
            <a:off x="3571868" y="1357298"/>
            <a:ext cx="2214578" cy="1428760"/>
          </a:xfrm>
          <a:prstGeom prst="roundRect">
            <a:avLst/>
          </a:prstGeom>
          <a:gradFill rotWithShape="1">
            <a:gsLst>
              <a:gs pos="0">
                <a:srgbClr val="FFFFFF">
                  <a:shade val="51000"/>
                  <a:satMod val="130000"/>
                </a:srgbClr>
              </a:gs>
              <a:gs pos="80000">
                <a:srgbClr val="FFFFFF">
                  <a:shade val="93000"/>
                  <a:satMod val="130000"/>
                </a:srgbClr>
              </a:gs>
              <a:gs pos="100000">
                <a:srgbClr val="FFFFFF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/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1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 bwMode="auto">
          <a:xfrm rot="16200000">
            <a:off x="2071671" y="4429131"/>
            <a:ext cx="2714644" cy="1571636"/>
          </a:xfrm>
          <a:prstGeom prst="roundRect">
            <a:avLst/>
          </a:prstGeom>
          <a:gradFill rotWithShape="1">
            <a:gsLst>
              <a:gs pos="0">
                <a:srgbClr val="FFFFFF">
                  <a:shade val="51000"/>
                  <a:satMod val="130000"/>
                </a:srgbClr>
              </a:gs>
              <a:gs pos="80000">
                <a:srgbClr val="FFFFFF">
                  <a:shade val="93000"/>
                  <a:satMod val="130000"/>
                </a:srgbClr>
              </a:gs>
              <a:gs pos="100000">
                <a:srgbClr val="FFFFFF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vert="vert"/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 bwMode="auto">
          <a:xfrm rot="16200000">
            <a:off x="4572001" y="4429131"/>
            <a:ext cx="2714644" cy="1571638"/>
          </a:xfrm>
          <a:prstGeom prst="roundRect">
            <a:avLst/>
          </a:prstGeom>
          <a:gradFill rotWithShape="1">
            <a:gsLst>
              <a:gs pos="0">
                <a:srgbClr val="FFFFFF">
                  <a:shade val="51000"/>
                  <a:satMod val="130000"/>
                </a:srgbClr>
              </a:gs>
              <a:gs pos="80000">
                <a:srgbClr val="FFFFFF">
                  <a:shade val="93000"/>
                  <a:satMod val="130000"/>
                </a:srgbClr>
              </a:gs>
              <a:gs pos="100000">
                <a:srgbClr val="FFFFFF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/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17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 bwMode="auto">
          <a:xfrm>
            <a:off x="2786050" y="4000504"/>
            <a:ext cx="1285884" cy="1143008"/>
          </a:xfrm>
          <a:prstGeom prst="roundRect">
            <a:avLst/>
          </a:prstGeom>
          <a:gradFill rotWithShape="1">
            <a:gsLst>
              <a:gs pos="0">
                <a:srgbClr val="FFFFFF">
                  <a:shade val="51000"/>
                  <a:satMod val="130000"/>
                </a:srgbClr>
              </a:gs>
              <a:gs pos="80000">
                <a:srgbClr val="FFFFFF">
                  <a:shade val="93000"/>
                  <a:satMod val="130000"/>
                </a:srgbClr>
              </a:gs>
              <a:gs pos="100000">
                <a:srgbClr val="FFFFFF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/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Ответственное лицо по организации телемедицины</a:t>
            </a:r>
          </a:p>
          <a:p>
            <a:pPr algn="ctr"/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8 927 422 44 92</a:t>
            </a:r>
          </a:p>
          <a:p>
            <a:pPr algn="ctr"/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8 937 776 86 85</a:t>
            </a:r>
          </a:p>
        </p:txBody>
      </p:sp>
      <p:sp>
        <p:nvSpPr>
          <p:cNvPr id="28" name="Скругленный прямоугольник 27"/>
          <p:cNvSpPr/>
          <p:nvPr/>
        </p:nvSpPr>
        <p:spPr bwMode="auto">
          <a:xfrm>
            <a:off x="2786050" y="5286388"/>
            <a:ext cx="1285884" cy="1143008"/>
          </a:xfrm>
          <a:prstGeom prst="roundRect">
            <a:avLst/>
          </a:prstGeom>
          <a:gradFill rotWithShape="1">
            <a:gsLst>
              <a:gs pos="0">
                <a:srgbClr val="FFFFFF">
                  <a:shade val="51000"/>
                  <a:satMod val="130000"/>
                </a:srgbClr>
              </a:gs>
              <a:gs pos="80000">
                <a:srgbClr val="FFFFFF">
                  <a:shade val="93000"/>
                  <a:satMod val="130000"/>
                </a:srgbClr>
              </a:gs>
              <a:gs pos="100000">
                <a:srgbClr val="FFFFFF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/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05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Врач-специалист ДРКБ</a:t>
            </a:r>
          </a:p>
        </p:txBody>
      </p:sp>
      <p:sp>
        <p:nvSpPr>
          <p:cNvPr id="29" name="Скругленный прямоугольник 28"/>
          <p:cNvSpPr/>
          <p:nvPr/>
        </p:nvSpPr>
        <p:spPr bwMode="auto">
          <a:xfrm>
            <a:off x="5286380" y="5286388"/>
            <a:ext cx="1285884" cy="1143008"/>
          </a:xfrm>
          <a:prstGeom prst="roundRect">
            <a:avLst/>
          </a:prstGeom>
          <a:gradFill rotWithShape="1">
            <a:gsLst>
              <a:gs pos="0">
                <a:srgbClr val="FFFFFF">
                  <a:shade val="51000"/>
                  <a:satMod val="130000"/>
                </a:srgbClr>
              </a:gs>
              <a:gs pos="80000">
                <a:srgbClr val="FFFFFF">
                  <a:shade val="93000"/>
                  <a:satMod val="130000"/>
                </a:srgbClr>
              </a:gs>
              <a:gs pos="100000">
                <a:srgbClr val="FFFFFF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/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05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Врач</a:t>
            </a:r>
          </a:p>
          <a:p>
            <a:pPr algn="ctr"/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педиатр</a:t>
            </a:r>
          </a:p>
          <a:p>
            <a:pPr algn="ctr"/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ЦРБ</a:t>
            </a:r>
          </a:p>
        </p:txBody>
      </p:sp>
      <p:sp>
        <p:nvSpPr>
          <p:cNvPr id="30" name="Стрелка вправо 29"/>
          <p:cNvSpPr/>
          <p:nvPr/>
        </p:nvSpPr>
        <p:spPr>
          <a:xfrm>
            <a:off x="1285852" y="5643578"/>
            <a:ext cx="1357322" cy="500066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Очная </a:t>
            </a:r>
          </a:p>
          <a:p>
            <a:pPr algn="ctr"/>
            <a:r>
              <a:rPr lang="ru-RU" sz="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консультация</a:t>
            </a:r>
            <a:endParaRPr lang="ru-RU" sz="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 bwMode="auto">
          <a:xfrm>
            <a:off x="3857620" y="1500174"/>
            <a:ext cx="1643074" cy="1143008"/>
          </a:xfrm>
          <a:prstGeom prst="roundRect">
            <a:avLst/>
          </a:prstGeom>
          <a:gradFill rotWithShape="1">
            <a:gsLst>
              <a:gs pos="0">
                <a:srgbClr val="FFFFFF">
                  <a:shade val="51000"/>
                  <a:satMod val="130000"/>
                </a:srgbClr>
              </a:gs>
              <a:gs pos="80000">
                <a:srgbClr val="FFFFFF">
                  <a:shade val="93000"/>
                  <a:satMod val="130000"/>
                </a:srgbClr>
              </a:gs>
              <a:gs pos="100000">
                <a:srgbClr val="FFFFFF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/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Ответственное лицо по организации телемедицины </a:t>
            </a:r>
            <a:r>
              <a:rPr lang="ru-RU" sz="105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АДМИНИСТРАТОР </a:t>
            </a:r>
          </a:p>
          <a:p>
            <a:pPr algn="ctr"/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8 987 209 87 10</a:t>
            </a:r>
          </a:p>
        </p:txBody>
      </p:sp>
      <p:sp>
        <p:nvSpPr>
          <p:cNvPr id="34" name="Скругленный прямоугольник 33"/>
          <p:cNvSpPr/>
          <p:nvPr/>
        </p:nvSpPr>
        <p:spPr bwMode="auto">
          <a:xfrm>
            <a:off x="5286380" y="4000504"/>
            <a:ext cx="1285884" cy="1143008"/>
          </a:xfrm>
          <a:prstGeom prst="roundRect">
            <a:avLst/>
          </a:prstGeom>
          <a:gradFill rotWithShape="1">
            <a:gsLst>
              <a:gs pos="0">
                <a:srgbClr val="FFFFFF">
                  <a:shade val="51000"/>
                  <a:satMod val="130000"/>
                </a:srgbClr>
              </a:gs>
              <a:gs pos="80000">
                <a:srgbClr val="FFFFFF">
                  <a:shade val="93000"/>
                  <a:satMod val="130000"/>
                </a:srgbClr>
              </a:gs>
              <a:gs pos="100000">
                <a:srgbClr val="FFFFFF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/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Ответственное лицо по организации телемедицины</a:t>
            </a:r>
          </a:p>
        </p:txBody>
      </p:sp>
      <p:sp>
        <p:nvSpPr>
          <p:cNvPr id="36" name="Стрелка влево 35"/>
          <p:cNvSpPr/>
          <p:nvPr/>
        </p:nvSpPr>
        <p:spPr>
          <a:xfrm>
            <a:off x="1285852" y="5286388"/>
            <a:ext cx="1357322" cy="500066"/>
          </a:xfrm>
          <a:prstGeom prst="lef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Назначение телеконсультации</a:t>
            </a:r>
            <a:endParaRPr lang="ru-RU" sz="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Стрелка углом 36"/>
          <p:cNvSpPr/>
          <p:nvPr/>
        </p:nvSpPr>
        <p:spPr>
          <a:xfrm>
            <a:off x="571472" y="1714489"/>
            <a:ext cx="2928958" cy="3000395"/>
          </a:xfrm>
          <a:prstGeom prst="bentArrow">
            <a:avLst>
              <a:gd name="adj1" fmla="val 5764"/>
              <a:gd name="adj2" fmla="val 6649"/>
              <a:gd name="adj3" fmla="val 7827"/>
              <a:gd name="adj4" fmla="val 39708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Стрелка углом 39"/>
          <p:cNvSpPr/>
          <p:nvPr/>
        </p:nvSpPr>
        <p:spPr>
          <a:xfrm rot="5400000">
            <a:off x="5714992" y="1928818"/>
            <a:ext cx="2928958" cy="2643174"/>
          </a:xfrm>
          <a:prstGeom prst="bentArrow">
            <a:avLst>
              <a:gd name="adj1" fmla="val 5764"/>
              <a:gd name="adj2" fmla="val 6649"/>
              <a:gd name="adj3" fmla="val 7827"/>
              <a:gd name="adj4" fmla="val 39708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2" name="Picture 2" descr="C:\Users\ZotovPM\AppData\Local\Temp\batAB7B.tmp\полис_ДМС_Поликлиника_для принтера_кр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966167">
            <a:off x="991707" y="5183139"/>
            <a:ext cx="357190" cy="505132"/>
          </a:xfrm>
          <a:prstGeom prst="rect">
            <a:avLst/>
          </a:prstGeom>
          <a:noFill/>
        </p:spPr>
      </p:pic>
      <p:sp>
        <p:nvSpPr>
          <p:cNvPr id="43" name="Стрелка вниз 42"/>
          <p:cNvSpPr/>
          <p:nvPr/>
        </p:nvSpPr>
        <p:spPr>
          <a:xfrm>
            <a:off x="5286380" y="2786058"/>
            <a:ext cx="285752" cy="1000132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трелка вниз 43"/>
          <p:cNvSpPr/>
          <p:nvPr/>
        </p:nvSpPr>
        <p:spPr>
          <a:xfrm>
            <a:off x="3786182" y="2786058"/>
            <a:ext cx="285752" cy="1000132"/>
          </a:xfrm>
          <a:prstGeom prst="dow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5" name="TextBox 44"/>
          <p:cNvSpPr txBox="1"/>
          <p:nvPr/>
        </p:nvSpPr>
        <p:spPr>
          <a:xfrm>
            <a:off x="5643570" y="2071678"/>
            <a:ext cx="278608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i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1000" i="1" dirty="0" smtClean="0">
                <a:latin typeface="Times New Roman" pitchFamily="18" charset="0"/>
                <a:cs typeface="Times New Roman" pitchFamily="18" charset="0"/>
              </a:rPr>
              <a:t> Напоминание/подтверждение  даты, времени, необходимость сдачи анализов для прохождении  телеконсультации </a:t>
            </a:r>
            <a:endParaRPr lang="ru-RU" sz="1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6" name="Picture 2" descr="C:\Users\ZotovPM\AppData\Local\Temp\batAB7B.tmp\полис_ДМС_Поликлиника_для принтера_кр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966167">
            <a:off x="8723765" y="5111700"/>
            <a:ext cx="357190" cy="505132"/>
          </a:xfrm>
          <a:prstGeom prst="rect">
            <a:avLst/>
          </a:prstGeom>
          <a:noFill/>
        </p:spPr>
      </p:pic>
      <p:sp>
        <p:nvSpPr>
          <p:cNvPr id="47" name="TextBox 46"/>
          <p:cNvSpPr txBox="1"/>
          <p:nvPr/>
        </p:nvSpPr>
        <p:spPr>
          <a:xfrm>
            <a:off x="928662" y="2071678"/>
            <a:ext cx="26432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i="1" dirty="0" smtClean="0">
                <a:latin typeface="Times New Roman" pitchFamily="18" charset="0"/>
                <a:cs typeface="Times New Roman" pitchFamily="18" charset="0"/>
              </a:rPr>
              <a:t>Информирование Администратора о назначении  телеконсультации </a:t>
            </a:r>
            <a:endParaRPr lang="ru-RU" sz="1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142976" y="2786058"/>
            <a:ext cx="278608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i="1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0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000" i="1" dirty="0" smtClean="0">
                <a:latin typeface="Times New Roman" pitchFamily="18" charset="0"/>
                <a:cs typeface="Times New Roman" pitchFamily="18" charset="0"/>
              </a:rPr>
              <a:t> Информирование о проведении телеконсультации и ожидание от ОЛ ДРКБ даты и времени проведения телеконсультации </a:t>
            </a:r>
            <a:endParaRPr lang="ru-RU" sz="1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357818" y="2786058"/>
            <a:ext cx="292895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i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1000" i="1" dirty="0" smtClean="0">
                <a:latin typeface="Times New Roman" pitchFamily="18" charset="0"/>
                <a:cs typeface="Times New Roman" pitchFamily="18" charset="0"/>
              </a:rPr>
              <a:t> Информирование о проведении телеконсультации и ожидание подтверждения от ОЛ ЦРБ о проведении телеконсультации</a:t>
            </a:r>
            <a:endParaRPr lang="ru-RU" sz="1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Стрелка влево 49"/>
          <p:cNvSpPr/>
          <p:nvPr/>
        </p:nvSpPr>
        <p:spPr>
          <a:xfrm>
            <a:off x="6572264" y="5500702"/>
            <a:ext cx="1285884" cy="571504"/>
          </a:xfrm>
          <a:prstGeom prst="lef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Визит на телеконсультацию</a:t>
            </a:r>
            <a:endParaRPr lang="ru-RU" sz="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Двойная стрелка влево/вправо 50"/>
          <p:cNvSpPr/>
          <p:nvPr/>
        </p:nvSpPr>
        <p:spPr>
          <a:xfrm>
            <a:off x="3857620" y="5500702"/>
            <a:ext cx="1571636" cy="500066"/>
          </a:xfrm>
          <a:prstGeom prst="left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Телеконсультация</a:t>
            </a:r>
            <a:endParaRPr lang="ru-RU" sz="105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 bwMode="auto">
          <a:xfrm>
            <a:off x="0" y="0"/>
            <a:ext cx="9144000" cy="857232"/>
          </a:xfrm>
          <a:prstGeom prst="rect">
            <a:avLst/>
          </a:prstGeom>
          <a:solidFill>
            <a:srgbClr val="00A94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СХЕМА </a:t>
            </a:r>
            <a:r>
              <a:rPr lang="ru-RU" sz="28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ОРГАНИЗАЦИИ ТЕЛЕКОНСУЛЬТАЦИИ</a:t>
            </a:r>
          </a:p>
        </p:txBody>
      </p:sp>
      <p:pic>
        <p:nvPicPr>
          <p:cNvPr id="38" name="Picture 29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200" y="6143644"/>
            <a:ext cx="1224652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Picture 2" descr="http://www.drkbmzrt.ru/image/downloads/lototip_drkb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01024" y="6072206"/>
            <a:ext cx="683568" cy="6917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857232"/>
            <a:ext cx="9144000" cy="6000768"/>
          </a:xfrm>
          <a:prstGeom prst="rect">
            <a:avLst/>
          </a:prstGeom>
          <a:gradFill>
            <a:gsLst>
              <a:gs pos="50000">
                <a:srgbClr val="00B050">
                  <a:alpha val="9000"/>
                </a:srgbClr>
              </a:gs>
              <a:gs pos="0">
                <a:srgbClr val="00B050">
                  <a:alpha val="22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42844" y="857232"/>
            <a:ext cx="885831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buAutoNum type="arabicPeriod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>
              <a:buAutoNum type="arabicPeriod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0" y="0"/>
            <a:ext cx="9144000" cy="857232"/>
          </a:xfrm>
          <a:prstGeom prst="rect">
            <a:avLst/>
          </a:prstGeom>
          <a:solidFill>
            <a:srgbClr val="00A94F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ЭТАПЫ ОРГАНИЗАЦИИ ТЕЛЕКОНСУЛЬТАЦИИ</a:t>
            </a:r>
            <a:endParaRPr lang="ru-RU" sz="28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1571604" y="1214422"/>
            <a:ext cx="5929354" cy="857256"/>
          </a:xfrm>
          <a:prstGeom prst="roundRect">
            <a:avLst/>
          </a:prstGeom>
          <a:gradFill rotWithShape="1">
            <a:gsLst>
              <a:gs pos="0">
                <a:srgbClr val="FFFFFF">
                  <a:shade val="51000"/>
                  <a:satMod val="130000"/>
                </a:srgbClr>
              </a:gs>
              <a:gs pos="80000">
                <a:srgbClr val="FFFFFF">
                  <a:shade val="93000"/>
                  <a:satMod val="130000"/>
                </a:srgbClr>
              </a:gs>
              <a:gs pos="100000">
                <a:srgbClr val="FFFFFF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/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ЭТАП</a:t>
            </a:r>
          </a:p>
          <a:p>
            <a:pPr marL="342900" indent="-342900" algn="just">
              <a:buAutoNum type="arabicPeriod"/>
            </a:pP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Прохождение очной консультации у врача-специалиста ДРКБ</a:t>
            </a:r>
          </a:p>
          <a:p>
            <a:pPr marL="342900" indent="-342900" algn="just">
              <a:buAutoNum type="arabicPeriod"/>
            </a:pP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Назначение специалистом ДРКБ телеконсультации</a:t>
            </a:r>
          </a:p>
        </p:txBody>
      </p:sp>
      <p:sp>
        <p:nvSpPr>
          <p:cNvPr id="8" name="Скругленный прямоугольник 7"/>
          <p:cNvSpPr/>
          <p:nvPr/>
        </p:nvSpPr>
        <p:spPr bwMode="auto">
          <a:xfrm>
            <a:off x="1571604" y="2285992"/>
            <a:ext cx="5929354" cy="714380"/>
          </a:xfrm>
          <a:prstGeom prst="roundRect">
            <a:avLst/>
          </a:prstGeom>
          <a:gradFill rotWithShape="1">
            <a:gsLst>
              <a:gs pos="0">
                <a:srgbClr val="FFFFFF">
                  <a:shade val="51000"/>
                  <a:satMod val="130000"/>
                </a:srgbClr>
              </a:gs>
              <a:gs pos="80000">
                <a:srgbClr val="FFFFFF">
                  <a:shade val="93000"/>
                  <a:satMod val="130000"/>
                </a:srgbClr>
              </a:gs>
              <a:gs pos="100000">
                <a:srgbClr val="FFFFFF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/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 ЭТАП</a:t>
            </a:r>
          </a:p>
          <a:p>
            <a:pPr marL="342900" indent="-342900" algn="just">
              <a:buAutoNum type="arabicPeriod"/>
            </a:pP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Пациент информирует Администратора о назначение телеконсультации</a:t>
            </a:r>
          </a:p>
          <a:p>
            <a:pPr marL="342900" indent="-342900" algn="just">
              <a:buAutoNum type="arabicPeriod"/>
            </a:pP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Администратор фиксирует данную информацию в базе данных</a:t>
            </a:r>
          </a:p>
        </p:txBody>
      </p:sp>
      <p:sp>
        <p:nvSpPr>
          <p:cNvPr id="9" name="Скругленный прямоугольник 8"/>
          <p:cNvSpPr/>
          <p:nvPr/>
        </p:nvSpPr>
        <p:spPr bwMode="auto">
          <a:xfrm>
            <a:off x="1500166" y="5214950"/>
            <a:ext cx="6000792" cy="714380"/>
          </a:xfrm>
          <a:prstGeom prst="roundRect">
            <a:avLst/>
          </a:prstGeom>
          <a:gradFill rotWithShape="1">
            <a:gsLst>
              <a:gs pos="0">
                <a:srgbClr val="FFFFFF">
                  <a:shade val="51000"/>
                  <a:satMod val="130000"/>
                </a:srgbClr>
              </a:gs>
              <a:gs pos="80000">
                <a:srgbClr val="FFFFFF">
                  <a:shade val="93000"/>
                  <a:satMod val="130000"/>
                </a:srgbClr>
              </a:gs>
              <a:gs pos="100000">
                <a:srgbClr val="FFFFFF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/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 ЭТАП</a:t>
            </a:r>
          </a:p>
          <a:p>
            <a:pPr marL="342900" indent="-342900" algn="just">
              <a:buAutoNum type="arabicPeriod"/>
            </a:pP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Пациент обращается на консультацию к педиатру ЦРБ в день телеконсультации</a:t>
            </a:r>
          </a:p>
          <a:p>
            <a:pPr marL="342900" indent="-342900" algn="just">
              <a:buAutoNum type="arabicPeriod"/>
            </a:pP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Совместное проведение телеконсультации со специалистом ДРКБ</a:t>
            </a:r>
          </a:p>
        </p:txBody>
      </p:sp>
      <p:sp>
        <p:nvSpPr>
          <p:cNvPr id="10" name="Скругленный прямоугольник 9"/>
          <p:cNvSpPr/>
          <p:nvPr/>
        </p:nvSpPr>
        <p:spPr bwMode="auto">
          <a:xfrm>
            <a:off x="1500166" y="3214686"/>
            <a:ext cx="6000792" cy="1785950"/>
          </a:xfrm>
          <a:prstGeom prst="roundRect">
            <a:avLst/>
          </a:prstGeom>
          <a:gradFill rotWithShape="1">
            <a:gsLst>
              <a:gs pos="0">
                <a:srgbClr val="FFFFFF">
                  <a:shade val="51000"/>
                  <a:satMod val="130000"/>
                </a:srgbClr>
              </a:gs>
              <a:gs pos="80000">
                <a:srgbClr val="FFFFFF">
                  <a:shade val="93000"/>
                  <a:satMod val="130000"/>
                </a:srgbClr>
              </a:gs>
              <a:gs pos="100000">
                <a:srgbClr val="FFFFFF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/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 ЭТАП</a:t>
            </a:r>
          </a:p>
          <a:p>
            <a:pPr marL="342900" indent="-342900" algn="just">
              <a:buAutoNum type="arabicPeriod"/>
            </a:pP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Администратор напоминает по телефону Пациенту о необходимости проведения телеконсультации. </a:t>
            </a:r>
          </a:p>
          <a:p>
            <a:pPr marL="342900" indent="-342900" algn="just">
              <a:buAutoNum type="arabicPeriod"/>
            </a:pP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согласии Пациента на телеконсультацию Администратор информирует об этом ответственное лицо ДРКБ (ОЛ ДРКБ)</a:t>
            </a:r>
          </a:p>
          <a:p>
            <a:pPr marL="342900" indent="-342900" algn="just">
              <a:buAutoNum type="arabicPeriod"/>
            </a:pP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ОЛ ДРКБ определяет дату и время проведения телеконсультации</a:t>
            </a:r>
          </a:p>
          <a:p>
            <a:pPr marL="342900" indent="-342900" algn="just">
              <a:buAutoNum type="arabicPeriod"/>
            </a:pP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Администратор информирует ОЛ ЦРБ о проведении телеконсультации на определенную дату и время</a:t>
            </a:r>
          </a:p>
          <a:p>
            <a:pPr marL="342900" indent="-342900" algn="just">
              <a:buAutoNum type="arabicPeriod"/>
            </a:pP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Администратор созванивается в Пациентом, назначает дату и время телеконсультации</a:t>
            </a:r>
          </a:p>
          <a:p>
            <a:pPr marL="342900" indent="-342900" algn="just"/>
            <a:endParaRPr lang="ru-RU" sz="1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 descr="http://www.drkbmzrt.ru/image/downloads/lototip_drkb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1024" y="6185604"/>
            <a:ext cx="571504" cy="578308"/>
          </a:xfrm>
          <a:prstGeom prst="rect">
            <a:avLst/>
          </a:prstGeom>
          <a:noFill/>
        </p:spPr>
      </p:pic>
      <p:pic>
        <p:nvPicPr>
          <p:cNvPr id="12" name="Picture 2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6248418"/>
            <a:ext cx="1000132" cy="466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" name="Прямая соединительная линия 13"/>
          <p:cNvCxnSpPr/>
          <p:nvPr/>
        </p:nvCxnSpPr>
        <p:spPr>
          <a:xfrm rot="5400000">
            <a:off x="4250926" y="2178438"/>
            <a:ext cx="214314" cy="794"/>
          </a:xfrm>
          <a:prstGeom prst="line">
            <a:avLst/>
          </a:prstGeom>
          <a:ln w="53975">
            <a:solidFill>
              <a:schemeClr val="bg1">
                <a:lumMod val="75000"/>
              </a:schemeClr>
            </a:solidFill>
            <a:rou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5400000">
            <a:off x="4250926" y="3107132"/>
            <a:ext cx="214314" cy="794"/>
          </a:xfrm>
          <a:prstGeom prst="line">
            <a:avLst/>
          </a:prstGeom>
          <a:ln w="53975">
            <a:solidFill>
              <a:schemeClr val="bg1">
                <a:lumMod val="75000"/>
              </a:schemeClr>
            </a:soli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rot="5400000">
            <a:off x="4250926" y="5107396"/>
            <a:ext cx="214314" cy="794"/>
          </a:xfrm>
          <a:prstGeom prst="line">
            <a:avLst/>
          </a:prstGeom>
          <a:ln w="53975">
            <a:solidFill>
              <a:schemeClr val="bg1">
                <a:lumMod val="75000"/>
              </a:schemeClr>
            </a:solidFill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557</Words>
  <Application>Microsoft Office PowerPoint</Application>
  <PresentationFormat>Экран (4:3)</PresentationFormat>
  <Paragraphs>180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GabidullAR</dc:creator>
  <cp:lastModifiedBy>GabidullAR</cp:lastModifiedBy>
  <cp:revision>17</cp:revision>
  <dcterms:created xsi:type="dcterms:W3CDTF">2015-03-11T07:24:11Z</dcterms:created>
  <dcterms:modified xsi:type="dcterms:W3CDTF">2015-03-24T07:36:18Z</dcterms:modified>
</cp:coreProperties>
</file>